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4" r:id="rId9"/>
    <p:sldId id="263" r:id="rId10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D33C0FB-8E9A-4BA0-9644-DEF05560D74A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C01A1FA-C999-45DF-AFFE-0270646037E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661248"/>
            <a:ext cx="4104456" cy="864096"/>
          </a:xfrm>
        </p:spPr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Февраль 2022 г.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05800" cy="4248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Итоги проведения государственной итоговой аттестации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 по специальности 40.02.02. «Правоохранительная деятельность»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5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371935"/>
              </p:ext>
            </p:extLst>
          </p:nvPr>
        </p:nvGraphicFramePr>
        <p:xfrm>
          <a:off x="467544" y="2780928"/>
          <a:ext cx="8291265" cy="2140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755"/>
                <a:gridCol w="2763755"/>
                <a:gridCol w="2763755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2020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2021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2022</a:t>
                      </a:r>
                      <a:endParaRPr lang="ru-RU" sz="3200" dirty="0"/>
                    </a:p>
                  </a:txBody>
                  <a:tcPr/>
                </a:tc>
              </a:tr>
              <a:tr h="12766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51 человек</a:t>
                      </a: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45 </a:t>
                      </a:r>
                      <a:r>
                        <a:rPr lang="ru-RU" sz="3200" dirty="0" smtClean="0"/>
                        <a:t>человек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72 человека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Соотношение количества обучающихся, принявших участие в ГИА за последние три года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2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167463"/>
              </p:ext>
            </p:extLst>
          </p:nvPr>
        </p:nvGraphicFramePr>
        <p:xfrm>
          <a:off x="457200" y="1524000"/>
          <a:ext cx="8291265" cy="428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253"/>
                <a:gridCol w="1658253"/>
                <a:gridCol w="1658253"/>
                <a:gridCol w="1658253"/>
                <a:gridCol w="1658253"/>
              </a:tblGrid>
              <a:tr h="107031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Группы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«5»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«4»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«3»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Итого</a:t>
                      </a:r>
                      <a:endParaRPr lang="ru-RU" sz="2800" dirty="0"/>
                    </a:p>
                  </a:txBody>
                  <a:tcPr/>
                </a:tc>
              </a:tr>
              <a:tr h="107031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28</a:t>
                      </a:r>
                      <a:endParaRPr lang="ru-RU" sz="2800" dirty="0"/>
                    </a:p>
                  </a:txBody>
                  <a:tcPr/>
                </a:tc>
              </a:tr>
              <a:tr h="107031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</a:tr>
              <a:tr h="107031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7871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Соотношение количества обучающихся, принявших участие в </a:t>
            </a:r>
            <a:r>
              <a:rPr lang="ru-RU" sz="3200" b="1" dirty="0" smtClean="0">
                <a:solidFill>
                  <a:schemeClr val="tx1"/>
                </a:solidFill>
              </a:rPr>
              <a:t>ГИА по группам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9742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856984" cy="12192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Средний результат защиты ВКР</a:t>
            </a:r>
            <a:endParaRPr lang="ru-RU" sz="4800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658496"/>
              </p:ext>
            </p:extLst>
          </p:nvPr>
        </p:nvGraphicFramePr>
        <p:xfrm>
          <a:off x="467544" y="1700808"/>
          <a:ext cx="7560840" cy="4537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11161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Года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Средний</a:t>
                      </a:r>
                      <a:r>
                        <a:rPr lang="ru-RU" sz="3600" baseline="0" dirty="0" smtClean="0"/>
                        <a:t> результат</a:t>
                      </a:r>
                      <a:endParaRPr lang="ru-RU" sz="3600" dirty="0"/>
                    </a:p>
                  </a:txBody>
                  <a:tcPr/>
                </a:tc>
              </a:tr>
              <a:tr h="11161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bg1"/>
                          </a:solidFill>
                        </a:rPr>
                        <a:t>3,6 </a:t>
                      </a:r>
                      <a:r>
                        <a:rPr lang="ru-RU" sz="36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1161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bg1"/>
                          </a:solidFill>
                        </a:rPr>
                        <a:t>3,88 </a:t>
                      </a:r>
                      <a:r>
                        <a:rPr lang="ru-RU" sz="36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1161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3,82 %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88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435280" cy="1044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Процентное соотношение результатов обучающихся, получивших оценку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u="sng" dirty="0" smtClean="0"/>
              <a:t>«хорошо» или «отлично»</a:t>
            </a:r>
            <a:br>
              <a:rPr lang="ru-RU" sz="2800" b="1" u="sng" dirty="0" smtClean="0"/>
            </a:br>
            <a:endParaRPr lang="ru-RU" sz="2800" b="1" u="sng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6014629"/>
              </p:ext>
            </p:extLst>
          </p:nvPr>
        </p:nvGraphicFramePr>
        <p:xfrm>
          <a:off x="467544" y="1772816"/>
          <a:ext cx="835293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139482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Группы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«5»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«4»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%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105002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75 %</a:t>
                      </a:r>
                      <a:endParaRPr lang="ru-RU" sz="2800" dirty="0"/>
                    </a:p>
                  </a:txBody>
                  <a:tcPr/>
                </a:tc>
              </a:tr>
              <a:tr h="106297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59 %</a:t>
                      </a:r>
                      <a:endParaRPr lang="ru-RU" sz="2800" dirty="0"/>
                    </a:p>
                  </a:txBody>
                  <a:tcPr/>
                </a:tc>
              </a:tr>
              <a:tr h="95667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ПД 34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50 %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9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67544" y="548680"/>
            <a:ext cx="82296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dirty="0" smtClean="0"/>
              <a:t>Доля выпускников, получивших оценки «хорошо» или «отлично» в общей численности выпускников, принимавших участие в ГИА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949234"/>
              </p:ext>
            </p:extLst>
          </p:nvPr>
        </p:nvGraphicFramePr>
        <p:xfrm>
          <a:off x="1043608" y="2348880"/>
          <a:ext cx="676875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33843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Год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Показатель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2020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49 %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2021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64 %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2022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61 %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35696" y="5589240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ВСОКО – не менее 80 %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1321" y="1268760"/>
            <a:ext cx="8712968" cy="72008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Доля выпускников, получивших диплом о </a:t>
            </a:r>
            <a:r>
              <a:rPr lang="ru-RU" sz="3200" dirty="0" smtClean="0"/>
              <a:t>СПО  </a:t>
            </a:r>
            <a:r>
              <a:rPr lang="ru-RU" sz="3200" dirty="0"/>
              <a:t>с отличием,  в общей численности выпускников, получивших диплом </a:t>
            </a:r>
            <a:r>
              <a:rPr lang="ru-RU" sz="3200" dirty="0" smtClean="0"/>
              <a:t>СПО</a:t>
            </a:r>
            <a:endParaRPr lang="ru-RU" sz="3200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90478"/>
              </p:ext>
            </p:extLst>
          </p:nvPr>
        </p:nvGraphicFramePr>
        <p:xfrm>
          <a:off x="369353" y="2276872"/>
          <a:ext cx="8136903" cy="3429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301"/>
                <a:gridCol w="2712301"/>
                <a:gridCol w="2712301"/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Года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Количество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%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8 %</a:t>
                      </a:r>
                      <a:endParaRPr lang="ru-RU" sz="3600" dirty="0"/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11,11 %</a:t>
                      </a:r>
                      <a:endParaRPr lang="ru-RU" sz="3600" dirty="0"/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2022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12,66 %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9353" y="602128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ВСОКО – не менее 7 %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50912"/>
          </a:xfrm>
        </p:spPr>
        <p:txBody>
          <a:bodyPr/>
          <a:lstStyle/>
          <a:p>
            <a:pPr algn="ctr"/>
            <a:r>
              <a:rPr lang="ru-RU" dirty="0" smtClean="0"/>
              <a:t>Результаты </a:t>
            </a:r>
            <a:r>
              <a:rPr lang="ru-RU" dirty="0" err="1" smtClean="0"/>
              <a:t>нормоконтроля</a:t>
            </a:r>
            <a:endParaRPr lang="ru-RU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410033"/>
              </p:ext>
            </p:extLst>
          </p:nvPr>
        </p:nvGraphicFramePr>
        <p:xfrm>
          <a:off x="323528" y="1484784"/>
          <a:ext cx="8352927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824"/>
                <a:gridCol w="1315217"/>
                <a:gridCol w="1686549"/>
                <a:gridCol w="1610062"/>
                <a:gridCol w="1211275"/>
              </a:tblGrid>
              <a:tr h="987381">
                <a:tc rowSpan="2">
                  <a:txBody>
                    <a:bodyPr/>
                    <a:lstStyle/>
                    <a:p>
                      <a:pPr algn="ctr"/>
                      <a:endParaRPr lang="ru-RU" sz="2800" dirty="0" smtClean="0"/>
                    </a:p>
                    <a:p>
                      <a:pPr algn="ctr"/>
                      <a:endParaRPr lang="ru-RU" sz="2800" dirty="0" smtClean="0"/>
                    </a:p>
                    <a:p>
                      <a:pPr algn="ctr"/>
                      <a:r>
                        <a:rPr lang="ru-RU" sz="2800" dirty="0" smtClean="0"/>
                        <a:t>Группы</a:t>
                      </a:r>
                      <a:endParaRPr lang="ru-RU" sz="28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Количество несоответствий</a:t>
                      </a:r>
                      <a:endParaRPr lang="ru-RU" sz="2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73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«0»</a:t>
                      </a:r>
                      <a:endParaRPr lang="ru-RU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«1»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«2»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«3»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499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ПД 32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18</a:t>
                      </a:r>
                      <a:endParaRPr lang="ru-RU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499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ПД 33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4992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ПД 34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3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4006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Обратить внимание на формулирование итоговых выводов</a:t>
            </a:r>
            <a:r>
              <a:rPr lang="ru-RU" dirty="0" smtClean="0"/>
              <a:t>.</a:t>
            </a:r>
          </a:p>
          <a:p>
            <a:pPr lvl="0" algn="just"/>
            <a:endParaRPr lang="ru-RU" dirty="0"/>
          </a:p>
          <a:p>
            <a:pPr lvl="0" algn="just"/>
            <a:r>
              <a:rPr lang="ru-RU" dirty="0"/>
              <a:t>Больше внимания уделять  материалам  судебной </a:t>
            </a:r>
            <a:r>
              <a:rPr lang="ru-RU" dirty="0" smtClean="0"/>
              <a:t>практики, </a:t>
            </a:r>
            <a:r>
              <a:rPr lang="ru-RU" dirty="0"/>
              <a:t>статистическим </a:t>
            </a:r>
            <a:r>
              <a:rPr lang="ru-RU" dirty="0" smtClean="0"/>
              <a:t>данным.</a:t>
            </a:r>
          </a:p>
          <a:p>
            <a:pPr lvl="0" algn="just"/>
            <a:endParaRPr lang="ru-RU" dirty="0"/>
          </a:p>
          <a:p>
            <a:pPr lvl="0" algn="just"/>
            <a:r>
              <a:rPr lang="ru-RU" dirty="0" smtClean="0"/>
              <a:t>Необходимо </a:t>
            </a:r>
            <a:r>
              <a:rPr lang="ru-RU" dirty="0"/>
              <a:t>обратить внимание руководителей </a:t>
            </a:r>
            <a:r>
              <a:rPr lang="ru-RU" dirty="0" smtClean="0"/>
              <a:t>ВКР </a:t>
            </a:r>
            <a:r>
              <a:rPr lang="ru-RU" dirty="0"/>
              <a:t>на значение изучения студентами новейшей научной литературы для подготовки актуального исследования по заявленной теме </a:t>
            </a:r>
            <a:r>
              <a:rPr lang="ru-RU" dirty="0" smtClean="0"/>
              <a:t>ВКР.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50912"/>
          </a:xfrm>
        </p:spPr>
        <p:txBody>
          <a:bodyPr/>
          <a:lstStyle/>
          <a:p>
            <a:pPr algn="ctr"/>
            <a:r>
              <a:rPr lang="ru-RU" dirty="0" smtClean="0"/>
              <a:t>Рекомендации: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2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99</TotalTime>
  <Words>274</Words>
  <Application>Microsoft Office PowerPoint</Application>
  <PresentationFormat>Экран (4:3)</PresentationFormat>
  <Paragraphs>114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Итоги проведения государственной итоговой аттестации    по специальности 40.02.02. «Правоохранительная деятельность»</vt:lpstr>
      <vt:lpstr>Соотношение количества обучающихся, принявших участие в ГИА за последние три года</vt:lpstr>
      <vt:lpstr>Соотношение количества обучающихся, принявших участие в ГИА по группам</vt:lpstr>
      <vt:lpstr>Средний результат защиты ВКР</vt:lpstr>
      <vt:lpstr>Процентное соотношение результатов обучающихся, получивших оценку  «хорошо» или «отлично» </vt:lpstr>
      <vt:lpstr>Презентация PowerPoint</vt:lpstr>
      <vt:lpstr>Доля выпускников, получивших диплом о СПО  с отличием,  в общей численности выпускников, получивших диплом СПО</vt:lpstr>
      <vt:lpstr>Результаты нормоконтроля</vt:lpstr>
      <vt:lpstr>Рекомендации: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ГИА   по специальности 40.02.02. «Правоохранительная деятельность»</dc:title>
  <dc:creator>urist28</dc:creator>
  <cp:lastModifiedBy>User26</cp:lastModifiedBy>
  <cp:revision>18</cp:revision>
  <cp:lastPrinted>2022-02-21T07:59:32Z</cp:lastPrinted>
  <dcterms:created xsi:type="dcterms:W3CDTF">2022-02-21T06:48:50Z</dcterms:created>
  <dcterms:modified xsi:type="dcterms:W3CDTF">2022-02-24T08:32:11Z</dcterms:modified>
</cp:coreProperties>
</file>